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8" r:id="rId2"/>
    <p:sldId id="271" r:id="rId3"/>
    <p:sldId id="257" r:id="rId4"/>
    <p:sldId id="258" r:id="rId5"/>
    <p:sldId id="259" r:id="rId6"/>
    <p:sldId id="260" r:id="rId7"/>
    <p:sldId id="270" r:id="rId8"/>
    <p:sldId id="267" r:id="rId9"/>
    <p:sldId id="273" r:id="rId10"/>
    <p:sldId id="275" r:id="rId11"/>
    <p:sldId id="276" r:id="rId12"/>
    <p:sldId id="274" r:id="rId13"/>
    <p:sldId id="264" r:id="rId14"/>
    <p:sldId id="261" r:id="rId15"/>
    <p:sldId id="262" r:id="rId16"/>
    <p:sldId id="265" r:id="rId17"/>
    <p:sldId id="266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5AA84-6FC6-4843-8A9D-E99341710982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E6391-B7F0-412F-9594-BD066B6B49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43D3D-B0E5-4231-B2D6-C190D8AC8C6B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B5767-163A-4653-B2DA-0F6EE18170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1FE72-A307-4580-8B8C-5D9367A66C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4225D4-FCCC-4FBA-84B7-6B2394A00063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6BF487E-A790-41EE-BCDE-A911F2D820CB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59E4A4-DA0F-4A8F-8533-53E38E441AD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F1F5A83-D784-4E20-A0E1-3A1D5D3345F3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339B-CFE5-4149-82EC-1AFD0E09C9A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E209-BFBE-4986-91DA-FE74F3FD032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EEA6-2A78-4256-BE35-FA6EAE8BF74A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BFE7-1DB5-44B7-A972-C6161A518D3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A338-EA29-44B1-9BA1-CC9EDF481E9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C42C-AC00-4852-9526-BBF4AB151699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0551-F24B-4CEF-8E2B-7A52758461D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ED8-BA50-480F-A361-CDC5A6ADC84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E812-29DC-4475-8809-95C512CA1794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7835-2F18-4343-8E53-A6DA144A3D8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E79E-8AFF-4BC3-B738-BFC920864A1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6DEAD-9424-4141-9450-BB6CFC25951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qcpages.qc.edu/Philo/IMAGES/Q-logo1.gif&amp;imgrefurl=http://qcpages.qc.edu/Philo/&amp;h=105&amp;w=125&amp;sz=2&amp;tbnid=vdd115mukxHDvM:&amp;tbnh=76&amp;tbnw=90&amp;prev=/images?q=Queens+college+logo&amp;zoom=1&amp;q=Queens+college+logo&amp;usg=__XThpvnnd-BV8-sSc59x07e1hK_E=&amp;sa=X&amp;ei=D2mmTIbbBMXflgep5KQZ&amp;ved=0CCAQ9QEw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google.com/imgres?imgurl=http://www.tradenote.net/images/users/000/172/749/products_images/Steel_Filing_Cabinet.jpg&amp;imgrefurl=http://www.tradenote.net/keyword/Filing/?type=products&amp;h=480&amp;w=322&amp;sz=39&amp;tbnid=aL7ldmNG_3wQ8M:&amp;tbnh=129&amp;tbnw=87&amp;prev=/images?q=picture+of+filing+cabinet&amp;zoom=1&amp;q=picture+of+filing+cabinet&amp;hl=en&amp;usg=__WwCz5Uf7gYA9jJHQgx48be8ZySY=&amp;sa=X&amp;ei=ffRvTfjhFIG4tweH89XwDg&amp;sqi=2&amp;ved=0CCoQ9QEwAQ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Microsoft_Office_Excel_97-2003_Worksheet1.xls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295400" y="685800"/>
            <a:ext cx="7467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40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6628" name="TextBox 8"/>
          <p:cNvSpPr txBox="1">
            <a:spLocks noChangeArrowheads="1"/>
          </p:cNvSpPr>
          <p:nvPr/>
        </p:nvSpPr>
        <p:spPr bwMode="auto">
          <a:xfrm>
            <a:off x="2819400" y="5029200"/>
            <a:ext cx="34290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200" b="1" dirty="0" smtClean="0"/>
              <a:t>Steve </a:t>
            </a:r>
            <a:r>
              <a:rPr lang="en-US" sz="1200" b="1" dirty="0" smtClean="0"/>
              <a:t>Onufrey</a:t>
            </a:r>
            <a:endParaRPr lang="en-US" sz="1200" b="1" dirty="0"/>
          </a:p>
          <a:p>
            <a:pPr algn="ctr" eaLnBrk="1" hangingPunct="1"/>
            <a:r>
              <a:rPr lang="en-US" sz="1200" b="1" dirty="0"/>
              <a:t>iNovum,  </a:t>
            </a:r>
            <a:r>
              <a:rPr lang="en-US" sz="1200" b="1" dirty="0" smtClean="0"/>
              <a:t>LLC.</a:t>
            </a:r>
            <a:endParaRPr lang="en-US" sz="1200" b="1" dirty="0"/>
          </a:p>
          <a:p>
            <a:pPr algn="ctr" eaLnBrk="1" hangingPunct="1"/>
            <a:r>
              <a:rPr lang="en-US" sz="1050" b="1" dirty="0"/>
              <a:t> </a:t>
            </a:r>
          </a:p>
        </p:txBody>
      </p:sp>
      <p:sp>
        <p:nvSpPr>
          <p:cNvPr id="26629" name="AutoShape 10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143375" y="3067050"/>
            <a:ext cx="8572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630" name="AutoShape 12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2400" y="2514600"/>
            <a:ext cx="8839200" cy="190500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ts val="2000"/>
              </a:lnSpc>
            </a:pPr>
            <a:endParaRPr lang="en-US" sz="2800" b="1" cap="all" dirty="0" smtClean="0">
              <a:solidFill>
                <a:srgbClr val="7030A0"/>
              </a:solidFill>
            </a:endParaRPr>
          </a:p>
          <a:p>
            <a:pPr algn="ctr"/>
            <a:r>
              <a:rPr lang="en-US" sz="2800" b="1" cap="all" dirty="0">
                <a:solidFill>
                  <a:srgbClr val="7030A0"/>
                </a:solidFill>
              </a:rPr>
              <a:t>Building a survey to develop Addressable Minds</a:t>
            </a:r>
          </a:p>
          <a:p>
            <a:pPr algn="ctr"/>
            <a:r>
              <a:rPr lang="en-US" sz="2800" b="1" cap="all" dirty="0">
                <a:solidFill>
                  <a:srgbClr val="7030A0"/>
                </a:solidFill>
              </a:rPr>
              <a:t>Focus on </a:t>
            </a:r>
            <a:r>
              <a:rPr lang="en-US" sz="2800" b="1" cap="all" dirty="0" smtClean="0">
                <a:solidFill>
                  <a:srgbClr val="7030A0"/>
                </a:solidFill>
              </a:rPr>
              <a:t>rating questions, Elements &amp; categories</a:t>
            </a:r>
            <a:endParaRPr lang="en-US" sz="2800" b="1" cap="all" dirty="0">
              <a:solidFill>
                <a:srgbClr val="7030A0"/>
              </a:solidFill>
            </a:endParaRPr>
          </a:p>
        </p:txBody>
      </p:sp>
      <p:sp>
        <p:nvSpPr>
          <p:cNvPr id="26632" name="Text Box 14"/>
          <p:cNvSpPr txBox="1">
            <a:spLocks noChangeArrowheads="1"/>
          </p:cNvSpPr>
          <p:nvPr/>
        </p:nvSpPr>
        <p:spPr bwMode="auto">
          <a:xfrm>
            <a:off x="1828800" y="22098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10" descr="Misanu logo.gif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86200" y="304800"/>
            <a:ext cx="1123950" cy="107632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018879" y="1431668"/>
            <a:ext cx="480144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Mathematical Institute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of the Serbian Academy of Sciences and Arts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is a Rating Question (2 of 3)?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8580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Rating Question – Interest. Determined by a purpose or a business goal of the study.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likely are you to buy this product/service?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well does this describe you?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interested are you in this offer?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likely are you to enroll in this program?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much would you donate to this cause/pay for this product or service?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is a Rating Question (3 of 3)?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59053"/>
            <a:ext cx="9144000" cy="2403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Rating Question - Emotions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How do you feel when you read these messages?</a:t>
            </a:r>
          </a:p>
          <a:p>
            <a:pPr lvl="1"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pic>
        <p:nvPicPr>
          <p:cNvPr id="18434" name="Picture 2" descr="http://t2.gstatic.com/images?q=tbn:ANd9GcT5_KYUjo-UjQ9kIu8ntQt86a9RQsMpL3GUaBkRf0vrwVq_WDTR2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362199"/>
            <a:ext cx="4191000" cy="4038601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5800"/>
            <a:ext cx="8610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The rating scale for questions in the IdeaMap.NET  is fixed 1 to 9. Suggested anchor descriptions: </a:t>
            </a:r>
          </a:p>
          <a:p>
            <a:pPr lvl="2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1 = Not at all likely. . . 9 = Very likely </a:t>
            </a:r>
          </a:p>
          <a:p>
            <a:pPr lvl="2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1 = Not interested at all . . . 9 = Very interested</a:t>
            </a:r>
          </a:p>
          <a:p>
            <a:pPr lvl="2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1 = Won’t donate   2 = $20 or less   3 = $30  </a:t>
            </a:r>
            <a:r>
              <a:rPr lang="en-US" sz="2800" dirty="0" smtClean="0"/>
              <a:t>             	4 </a:t>
            </a:r>
            <a:r>
              <a:rPr lang="en-US" sz="2800" dirty="0" smtClean="0"/>
              <a:t>= $40       	5 = $50 or more</a:t>
            </a:r>
          </a:p>
          <a:p>
            <a:pPr lvl="2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1 = Not at all. . .  9 = Very much</a:t>
            </a:r>
          </a:p>
          <a:p>
            <a:pPr lvl="2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/>
              <a:t> 1 = Eager  2 = Interested  3  = Indifferent  </a:t>
            </a:r>
            <a:r>
              <a:rPr lang="en-US" sz="2800" dirty="0" smtClean="0"/>
              <a:t>                 	4 </a:t>
            </a:r>
            <a:r>
              <a:rPr lang="en-US" sz="2800" dirty="0" smtClean="0"/>
              <a:t>= Curious  	5 = Uncertain</a:t>
            </a:r>
          </a:p>
        </p:txBody>
      </p:sp>
      <p:sp>
        <p:nvSpPr>
          <p:cNvPr id="5" name="Rectangle 4"/>
          <p:cNvSpPr/>
          <p:nvPr/>
        </p:nvSpPr>
        <p:spPr>
          <a:xfrm rot="10800000" flipV="1">
            <a:off x="228600" y="197079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is a Rating Scale/Anchor Description?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524000"/>
            <a:ext cx="2133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84470"/>
            <a:ext cx="457200" cy="506330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743200"/>
            <a:ext cx="457200" cy="506330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675270"/>
            <a:ext cx="457200" cy="506330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8434" name="Picture 2" descr="C:\Users\Steve\AppData\Local\Microsoft\Windows\Temporary Internet Files\Content.IE5\JYJ21L4U\MP900384783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4941" y="5486400"/>
            <a:ext cx="611859" cy="643128"/>
          </a:xfrm>
          <a:prstGeom prst="rect">
            <a:avLst/>
          </a:prstGeom>
          <a:noFill/>
        </p:spPr>
      </p:pic>
      <p:pic>
        <p:nvPicPr>
          <p:cNvPr id="18435" name="Picture 3" descr="C:\Users\Steve\AppData\Local\Microsoft\Windows\Temporary Internet Files\Content.IE5\JYJ21L4U\MP900442235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3429000"/>
            <a:ext cx="628650" cy="83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are </a:t>
            </a:r>
            <a:r>
              <a:rPr lang="en-US" sz="3200" b="1" dirty="0" smtClean="0">
                <a:solidFill>
                  <a:srgbClr val="007DC3"/>
                </a:solidFill>
              </a:rPr>
              <a:t>categories (also referred to as “silos”)?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762000"/>
            <a:ext cx="8915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Categories used for organizing elements. Like different files in a filing cabinet, organizing or grouping similar statements (elements) in one place.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IdeaMap.Net chooses elements from different categories so two elements from the same category will never appear on the screen at the same time.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 smtClean="0"/>
              <a:t>A study with 6 categories and 6 elements per silo typically gives the most flexibility and richest results.</a:t>
            </a:r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23554" name="AutoShape 2" descr="data:image/jpg;base64,/9j/4AAQSkZJRgABAQAAAQABAAD/2wBDAAkGBwgHBgkIBwgKCgkLDRYPDQwMDRsUFRAWIB0iIiAdHx8kKDQsJCYxJx8fLT0tMTU3Ojo6Iys/RD84QzQ5Ojf/2wBDAQoKCg0MDRoPDxo3JR8lNzc3Nzc3Nzc3Nzc3Nzc3Nzc3Nzc3Nzc3Nzc3Nzc3Nzc3Nzc3Nzc3Nzc3Nzc3Nzc3Nzf/wAARCABeAD8DASIAAhEBAxEB/8QAGwAAAwEBAQEBAAAAAAAAAAAAAAYHBQMBBAj/xAA+EAACAQIDAwYIDQUAAAAAAAABAgMAEQQFBhIhMQcTQWGhsiI2UVJxcpHRFCMlJjVTYoGSorHB4TIzQkTC/8QAGQEAAgMBAAAAAAAAAAAAAAAAAAQBAgMF/8QAIhEAAgMAAgIBBQAAAAAAAAAAAAECAxEEITEyEhMUIjNh/9oADAMBAAIRAxEAPwC40UUUAFFYee6lwuS4hIsVsrtrtKWe1+w1lNr/AC7oeH8bH/mo0htLyxxopJflBwKi/Owexz+1cl17JPHzmGwsTx7bIGLHfa3R0UN55BNPwx7opBfXmMXhgoPxtTTpvNJM3ytcXNGsbF2XZUkjcbUJpkmrRRRUgTHlgW0+XP8AZYVPFa16pXLFEzQZc633OwNhfoqYeEOMlvSBW9fqc/kdWadpCrN4IsN277qYcn+ikt9e/wCi0sAt0Ov4f5pkyPaOVDatune1h9lKrf6E8X9h9EtUfQPi5F1yyd6pvL01StBj5tYfreTvGl4nRYZzrDLMlzD4FjxiFk2FfaWPaUg3679HkrnDrrTsv++UP24XH7UmcrcexnmEl8/C29jN76Rtojhc0xGCa0SnfKM3EovKXmmVZ1lEEeCzFHcOSeZch13cd2+ow65yk7Rw5lmCra6s8slv1pl2qz8yllSWPmlvcG+/hU/Siuyn3M30ZRm1Ch+kdv17N3lNO+k5MTJkm1jJFkk+EPvCKu7ZTzQBSwJJJBsObg8bVv6QlZsJjIyfBTE+CPJdE91Z2xSj0bUWSlLGbEvA1TNCeLOF9aTvmplKdxqn6G8WMJ6X77VlEZYo8skR+SZwwUfGob9P9JH6Gpt4Y809lfpGaCKdCk8SSIeKuoI9hrGxmj9PYu5lyrDqT0xAxn8tqYjZiwUt47nL5JkI2m8w/ca+bGNtbJsRa431S9daKy7JcjmzHLWxAkjZRzbyBlsTv6L9tSnHSyTKF5sqQd5VuIrRTTXQu6nB4zphJ8NHMTi9p41QnZQ2LNusPRxpl07jBjIJ3SJYUVgqxrawFvRSSYyeJIt5RTVpAFMFPe2+To9FYWrrRqh48RuSHdVS0R4sYL0P32qUyNuqraI8V8D6rd9qyiMs3aKKKuQLfKGrHSOPZCQyKGBB4bxUNExf+4kcnrIL+0WPbV71tE02lMzjQXYwGw66/PzrLE2zKjK3kYEGtK8FeRuo6NHhm4wsnXG9x7D762MmiiiwDmEsQ0xvdbG+yvWaxBIP8ifvrcyk/Jxt9c3dWi31K0P8zq+0WCqCWJsABe5qyaWwc+AyDBYbFKFmRPDUG9iSTbtpX0Dpu5TOMcnXhkYfn93t8lP1YxQ6woooqxB4yhlKsAQeINZGYaZyjHqRNg4wT0oLdnDsrYooAnmZ8mGEku2Bm2D0K273jsFcdN6Bnw2KEWY2OFSQyNvHxm4ALuPDdv8A5qk0UfwqoRT1I8UBVCqAABYAV7RRQW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0963" y="-427038"/>
            <a:ext cx="60007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data:image/jpg;base64,/9j/4AAQSkZJRgABAQAAAQABAAD/2wBDAAkGBwgHBgkIBwgKCgkLDRYPDQwMDRsUFRAWIB0iIiAdHx8kKDQsJCYxJx8fLT0tMTU3Ojo6Iys/RD84QzQ5Ojf/2wBDAQoKCg0MDRoPDxo3JR8lNzc3Nzc3Nzc3Nzc3Nzc3Nzc3Nzc3Nzc3Nzc3Nzc3Nzc3Nzc3Nzc3Nzc3Nzc3Nzc3Nzf/wAARCABeAD8DASIAAhEBAxEB/8QAGwAAAwEBAQEBAAAAAAAAAAAAAAYHBQMBBAj/xAA+EAACAQIDAwYIDQUAAAAAAAABAgMAEQQFBhIhMQcTQWGhsiI2UVJxcpHRFCMlJjVTYoGSorHB4TIzQkTC/8QAGQEAAgMBAAAAAAAAAAAAAAAAAAQBAgMF/8QAIhEAAgMAAgIBBQAAAAAAAAAAAAECAxEEITEyEhMUIjNh/9oADAMBAAIRAxEAPwC40UUUAFFYee6lwuS4hIsVsrtrtKWe1+w1lNr/AC7oeH8bH/mo0htLyxxopJflBwKi/Owexz+1cl17JPHzmGwsTx7bIGLHfa3R0UN55BNPwx7opBfXmMXhgoPxtTTpvNJM3ytcXNGsbF2XZUkjcbUJpkmrRRRUgTHlgW0+XP8AZYVPFa16pXLFEzQZc633OwNhfoqYeEOMlvSBW9fqc/kdWadpCrN4IsN277qYcn+ikt9e/wCi0sAt0Ov4f5pkyPaOVDatune1h9lKrf6E8X9h9EtUfQPi5F1yyd6pvL01StBj5tYfreTvGl4nRYZzrDLMlzD4FjxiFk2FfaWPaUg3679HkrnDrrTsv++UP24XH7UmcrcexnmEl8/C29jN76Rtojhc0xGCa0SnfKM3EovKXmmVZ1lEEeCzFHcOSeZch13cd2+ow65yk7Rw5lmCra6s8slv1pl2qz8yllSWPmlvcG+/hU/Siuyn3M30ZRm1Ch+kdv17N3lNO+k5MTJkm1jJFkk+EPvCKu7ZTzQBSwJJJBsObg8bVv6QlZsJjIyfBTE+CPJdE91Z2xSj0bUWSlLGbEvA1TNCeLOF9aTvmplKdxqn6G8WMJ6X77VlEZYo8skR+SZwwUfGob9P9JH6Gpt4Y809lfpGaCKdCk8SSIeKuoI9hrGxmj9PYu5lyrDqT0xAxn8tqYjZiwUt47nL5JkI2m8w/ca+bGNtbJsRa431S9daKy7JcjmzHLWxAkjZRzbyBlsTv6L9tSnHSyTKF5sqQd5VuIrRTTXQu6nB4zphJ8NHMTi9p41QnZQ2LNusPRxpl07jBjIJ3SJYUVgqxrawFvRSSYyeJIt5RTVpAFMFPe2+To9FYWrrRqh48RuSHdVS0R4sYL0P32qUyNuqraI8V8D6rd9qyiMs3aKKKuQLfKGrHSOPZCQyKGBB4bxUNExf+4kcnrIL+0WPbV71tE02lMzjQXYwGw66/PzrLE2zKjK3kYEGtK8FeRuo6NHhm4wsnXG9x7D762MmiiiwDmEsQ0xvdbG+yvWaxBIP8ifvrcyk/Jxt9c3dWi31K0P8zq+0WCqCWJsABe5qyaWwc+AyDBYbFKFmRPDUG9iSTbtpX0Dpu5TOMcnXhkYfn93t8lP1YxQ6woooqxB4yhlKsAQeINZGYaZyjHqRNg4wT0oLdnDsrYooAnmZ8mGEku2Bm2D0K273jsFcdN6Bnw2KEWY2OFSQyNvHxm4ALuPDdv8A5qk0UfwqoRT1I8UBVCqAABYAV7RRQW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0963" y="-427038"/>
            <a:ext cx="60007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data:image/jpg;base64,/9j/4AAQSkZJRgABAQAAAQABAAD/2wBDAAkGBwgHBgkIBwgKCgkLDRYPDQwMDRsUFRAWIB0iIiAdHx8kKDQsJCYxJx8fLT0tMTU3Ojo6Iys/RD84QzQ5Ojf/2wBDAQoKCg0MDRoPDxo3JR8lNzc3Nzc3Nzc3Nzc3Nzc3Nzc3Nzc3Nzc3Nzc3Nzc3Nzc3Nzc3Nzc3Nzc3Nzc3Nzc3Nzf/wAARCABeAD8DASIAAhEBAxEB/8QAGwAAAwEBAQEBAAAAAAAAAAAAAAYHBQMBBAj/xAA+EAACAQIDAwYIDQUAAAAAAAABAgMAEQQFBhIhMQcTQWGhsiI2UVJxcpHRFCMlJjVTYoGSorHB4TIzQkTC/8QAGQEAAgMBAAAAAAAAAAAAAAAAAAQBAgMF/8QAIhEAAgMAAgIBBQAAAAAAAAAAAAECAxEEITEyEhMUIjNh/9oADAMBAAIRAxEAPwC40UUUAFFYee6lwuS4hIsVsrtrtKWe1+w1lNr/AC7oeH8bH/mo0htLyxxopJflBwKi/Owexz+1cl17JPHzmGwsTx7bIGLHfa3R0UN55BNPwx7opBfXmMXhgoPxtTTpvNJM3ytcXNGsbF2XZUkjcbUJpkmrRRRUgTHlgW0+XP8AZYVPFa16pXLFEzQZc633OwNhfoqYeEOMlvSBW9fqc/kdWadpCrN4IsN277qYcn+ikt9e/wCi0sAt0Ov4f5pkyPaOVDatune1h9lKrf6E8X9h9EtUfQPi5F1yyd6pvL01StBj5tYfreTvGl4nRYZzrDLMlzD4FjxiFk2FfaWPaUg3679HkrnDrrTsv++UP24XH7UmcrcexnmEl8/C29jN76Rtojhc0xGCa0SnfKM3EovKXmmVZ1lEEeCzFHcOSeZch13cd2+ow65yk7Rw5lmCra6s8slv1pl2qz8yllSWPmlvcG+/hU/Siuyn3M30ZRm1Ch+kdv17N3lNO+k5MTJkm1jJFkk+EPvCKu7ZTzQBSwJJJBsObg8bVv6QlZsJjIyfBTE+CPJdE91Z2xSj0bUWSlLGbEvA1TNCeLOF9aTvmplKdxqn6G8WMJ6X77VlEZYo8skR+SZwwUfGob9P9JH6Gpt4Y809lfpGaCKdCk8SSIeKuoI9hrGxmj9PYu5lyrDqT0xAxn8tqYjZiwUt47nL5JkI2m8w/ca+bGNtbJsRa431S9daKy7JcjmzHLWxAkjZRzbyBlsTv6L9tSnHSyTKF5sqQd5VuIrRTTXQu6nB4zphJ8NHMTi9p41QnZQ2LNusPRxpl07jBjIJ3SJYUVgqxrawFvRSSYyeJIt5RTVpAFMFPe2+To9FYWrrRqh48RuSHdVS0R4sYL0P32qUyNuqraI8V8D6rd9qyiMs3aKKKuQLfKGrHSOPZCQyKGBB4bxUNExf+4kcnrIL+0WPbV71tE02lMzjQXYwGw66/PzrLE2zKjK3kYEGtK8FeRuo6NHhm4wsnXG9x7D762MmiiiwDmEsQ0xvdbG+yvWaxBIP8ifvrcyk/Jxt9c3dWi31K0P8zq+0WCqCWJsABe5qyaWwc+AyDBYbFKFmRPDUG9iSTbtpX0Dpu5TOMcnXhkYfn93t8lP1YxQ6woooqxB4yhlKsAQeINZGYaZyjHqRNg4wT0oLdnDsrYooAnmZ8mGEku2Bm2D0K273jsFcdN6Bnw2KEWY2OFSQyNvHxm4ALuPDdv8A5qk0UfwqoRT1I8UBVCqAABYAV7RRQW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0963" y="-427038"/>
            <a:ext cx="60007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752600"/>
            <a:ext cx="152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is an Element?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762000"/>
            <a:ext cx="8915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It is the single most important component of a project.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Elements are </a:t>
            </a:r>
            <a:r>
              <a:rPr lang="en-US" sz="2800" b="1" dirty="0" smtClean="0"/>
              <a:t>bite sized ways of talking about a product, service or an idea </a:t>
            </a:r>
            <a:r>
              <a:rPr lang="en-US" sz="2800" dirty="0" smtClean="0"/>
              <a:t>("nuggets of information"). </a:t>
            </a:r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Respondents see each single element few times during the survey</a:t>
            </a:r>
            <a:endParaRPr lang="en-US" sz="2800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124200"/>
            <a:ext cx="1752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048000"/>
            <a:ext cx="1752600" cy="176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199" y="3276600"/>
            <a:ext cx="289560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Where do elements come from?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38200"/>
            <a:ext cx="8458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2800" dirty="0" smtClean="0"/>
              <a:t>Brainstorming/Ideation – make them up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2800" dirty="0" smtClean="0"/>
              <a:t>Current advertising/packaging or that of your competitors – use messages already available on the market</a:t>
            </a:r>
          </a:p>
          <a:p>
            <a:pPr>
              <a:lnSpc>
                <a:spcPct val="250000"/>
              </a:lnSpc>
            </a:pPr>
            <a:endParaRPr lang="en-US" sz="2800" dirty="0" smtClean="0"/>
          </a:p>
          <a:p>
            <a:pPr>
              <a:lnSpc>
                <a:spcPct val="250000"/>
              </a:lnSpc>
            </a:pPr>
            <a:endParaRPr lang="en-US" sz="2800" dirty="0" smtClean="0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990600"/>
            <a:ext cx="1981200" cy="139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7665" y="4038600"/>
            <a:ext cx="287593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How to create elements? (1 of 3)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62310"/>
            <a:ext cx="86868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Elements should be stand-alone phrases, not single words or incomplete ideas!!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Small</a:t>
            </a:r>
            <a:r>
              <a:rPr lang="en-US" sz="2400" dirty="0"/>
              <a:t>, medium, </a:t>
            </a:r>
            <a:r>
              <a:rPr lang="en-US" sz="2400" dirty="0" smtClean="0"/>
              <a:t>large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Comes in 3 different sizes…small, medium and large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Stay away from negative statements!!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X </a:t>
            </a:r>
            <a:r>
              <a:rPr lang="en-US" sz="2400" dirty="0" smtClean="0"/>
              <a:t>Because you’re fat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V </a:t>
            </a:r>
            <a:r>
              <a:rPr lang="en-US" sz="2400" dirty="0" smtClean="0"/>
              <a:t>It will help you achieve your ideal weight</a:t>
            </a:r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Avoid Using Periods! It disrupts logical flow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X </a:t>
            </a:r>
            <a:r>
              <a:rPr lang="en-US" sz="2400" dirty="0" smtClean="0"/>
              <a:t>More than just a stylish car. This car is capable of turning heads</a:t>
            </a:r>
            <a:r>
              <a:rPr lang="en-US" sz="2800" dirty="0" smtClean="0"/>
              <a:t>.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V </a:t>
            </a:r>
            <a:r>
              <a:rPr lang="en-US" sz="2400" dirty="0" smtClean="0"/>
              <a:t>More than just a stylish car…capable of turning heads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26378"/>
            <a:ext cx="86868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Make elements sound personal, and concentrate on what consumers would want to hear!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For wealthy people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Because now you can afford it</a:t>
            </a:r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Consistency!!! - All elements should be in the same tense, and in the same person. Try to stay away from first person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 I can’t believe it tastes so good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You won’t believe how good it tastes!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Use short statements!! Max 25 words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228600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7DC3"/>
                </a:solidFill>
              </a:rPr>
              <a:t>How to create elements</a:t>
            </a:r>
            <a:r>
              <a:rPr lang="en-US" sz="3200" b="1" dirty="0" smtClean="0">
                <a:solidFill>
                  <a:srgbClr val="007DC3"/>
                </a:solidFill>
              </a:rPr>
              <a:t>? (2 of 3)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26378"/>
            <a:ext cx="86868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Elements should convey a single thought 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Enjoy a great tasting </a:t>
            </a:r>
            <a:r>
              <a:rPr lang="en-US" sz="2400" b="1" dirty="0" smtClean="0"/>
              <a:t>chocolate</a:t>
            </a:r>
            <a:r>
              <a:rPr lang="en-US" sz="2400" dirty="0" smtClean="0"/>
              <a:t> shake available in </a:t>
            </a:r>
            <a:r>
              <a:rPr lang="en-US" sz="2400" b="1" dirty="0" smtClean="0"/>
              <a:t>a convenient on the go drink box</a:t>
            </a:r>
          </a:p>
          <a:p>
            <a:endParaRPr lang="en-US" sz="2400" b="1" dirty="0" smtClean="0"/>
          </a:p>
          <a:p>
            <a:r>
              <a:rPr lang="en-US" sz="2400" i="1" dirty="0" smtClean="0"/>
              <a:t>In this example either the flavor (chocolate) or the packaging (drink box) or both together can be the driving force</a:t>
            </a:r>
          </a:p>
          <a:p>
            <a:endParaRPr lang="en-US" sz="2400" i="1" dirty="0"/>
          </a:p>
          <a:p>
            <a:r>
              <a:rPr lang="en-US" sz="2400" b="1" dirty="0" smtClean="0">
                <a:solidFill>
                  <a:srgbClr val="00B050"/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Enjoy a great tasting </a:t>
            </a:r>
            <a:r>
              <a:rPr lang="en-US" sz="2400" b="1" dirty="0" smtClean="0"/>
              <a:t>chocolate</a:t>
            </a:r>
            <a:r>
              <a:rPr lang="en-US" sz="2400" dirty="0" smtClean="0"/>
              <a:t> shake</a:t>
            </a:r>
          </a:p>
          <a:p>
            <a:r>
              <a:rPr lang="en-US" sz="2400" i="1" dirty="0" smtClean="0"/>
              <a:t>    </a:t>
            </a:r>
            <a:r>
              <a:rPr lang="en-US" sz="2400" dirty="0"/>
              <a:t>Available in a </a:t>
            </a:r>
            <a:r>
              <a:rPr lang="en-US" sz="2400" b="1" dirty="0"/>
              <a:t>convenient on the go drink box</a:t>
            </a:r>
          </a:p>
          <a:p>
            <a:endParaRPr lang="en-US" sz="2400" i="1" dirty="0"/>
          </a:p>
          <a:p>
            <a:endParaRPr lang="en-US" sz="2400" i="1" dirty="0" smtClean="0"/>
          </a:p>
          <a:p>
            <a:endParaRPr lang="en-US" sz="28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228600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7DC3"/>
                </a:solidFill>
              </a:rPr>
              <a:t>How to create elements</a:t>
            </a:r>
            <a:r>
              <a:rPr lang="en-US" sz="3200" b="1" dirty="0" smtClean="0">
                <a:solidFill>
                  <a:srgbClr val="007DC3"/>
                </a:solidFill>
              </a:rPr>
              <a:t>? (3 of 3)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Agenda</a:t>
            </a:r>
            <a:endParaRPr lang="en-US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8915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800" dirty="0" smtClean="0"/>
              <a:t>1 Addressable Minds Flow – how it’s done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2 Survey – how panelists see it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3 Conjoint analysis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4 Element &amp; categories: how to create and group messages for your </a:t>
            </a:r>
            <a:r>
              <a:rPr lang="en-US" sz="2800" dirty="0" smtClean="0"/>
              <a:t>survey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5 Loading and running a survey in IdeaMap</a:t>
            </a: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z="3200" smtClean="0">
                <a:solidFill>
                  <a:schemeClr val="accent2"/>
                </a:solidFill>
              </a:rPr>
              <a:t>Create Addressable Minds messaging for potential students</a:t>
            </a:r>
          </a:p>
        </p:txBody>
      </p:sp>
      <p:sp>
        <p:nvSpPr>
          <p:cNvPr id="1028" name="Slide Number Placeholder 3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BE5BD07-9E7F-49B2-9602-E2DD55960AAA}" type="slidenum">
              <a:rPr lang="en-US" sz="1100"/>
              <a:pPr algn="r"/>
              <a:t>3</a:t>
            </a:fld>
            <a:endParaRPr lang="en-US" sz="1100"/>
          </a:p>
        </p:txBody>
      </p:sp>
      <p:sp>
        <p:nvSpPr>
          <p:cNvPr id="6" name="Cloud"/>
          <p:cNvSpPr>
            <a:spLocks noChangeAspect="1" noEditPoints="1" noChangeArrowheads="1"/>
          </p:cNvSpPr>
          <p:nvPr/>
        </p:nvSpPr>
        <p:spPr bwMode="auto">
          <a:xfrm>
            <a:off x="3276600" y="3040063"/>
            <a:ext cx="2286000" cy="15319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endParaRPr lang="en-US" b="1" i="1">
              <a:latin typeface="Times New Roman" pitchFamily="18" charset="0"/>
              <a:cs typeface="+mn-cs"/>
            </a:endParaRPr>
          </a:p>
        </p:txBody>
      </p:sp>
      <p:sp>
        <p:nvSpPr>
          <p:cNvPr id="1030" name="AutoShape 3"/>
          <p:cNvSpPr>
            <a:spLocks noChangeArrowheads="1"/>
          </p:cNvSpPr>
          <p:nvPr/>
        </p:nvSpPr>
        <p:spPr bwMode="gray">
          <a:xfrm>
            <a:off x="3962400" y="25908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000" y="2251075"/>
            <a:ext cx="49530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DEVELOP SURVEY  QUESTIONS</a:t>
            </a:r>
          </a:p>
        </p:txBody>
      </p:sp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6400800" y="3962400"/>
            <a:ext cx="2895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2813" indent="-227013" algn="ctr"/>
            <a:r>
              <a:rPr lang="en-US" b="1" dirty="0" smtClean="0"/>
              <a:t>Potential Students</a:t>
            </a:r>
            <a:endParaRPr lang="en-US" b="1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14400" y="5145088"/>
            <a:ext cx="7162800" cy="341312"/>
          </a:xfrm>
          <a:prstGeom prst="rect">
            <a:avLst/>
          </a:prstGeom>
          <a:noFill/>
          <a:ln w="9525" algn="ctr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cs typeface="+mn-cs"/>
              </a:rPr>
              <a:t>ANALYZED SURVEY RESULTS → Addressable Minds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971800" y="3462338"/>
            <a:ext cx="2819400" cy="728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INTERNET</a:t>
            </a:r>
          </a:p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 IdeaMap™</a:t>
            </a:r>
          </a:p>
        </p:txBody>
      </p:sp>
      <p:sp>
        <p:nvSpPr>
          <p:cNvPr id="1035" name="AutoShape 13"/>
          <p:cNvSpPr>
            <a:spLocks noChangeArrowheads="1"/>
          </p:cNvSpPr>
          <p:nvPr/>
        </p:nvSpPr>
        <p:spPr bwMode="auto">
          <a:xfrm>
            <a:off x="5715000" y="3552825"/>
            <a:ext cx="1443038" cy="561975"/>
          </a:xfrm>
          <a:prstGeom prst="leftRightArrow">
            <a:avLst>
              <a:gd name="adj1" fmla="val 50000"/>
              <a:gd name="adj2" fmla="val 51356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6" name="AutoShape 14"/>
          <p:cNvSpPr>
            <a:spLocks noChangeArrowheads="1"/>
          </p:cNvSpPr>
          <p:nvPr/>
        </p:nvSpPr>
        <p:spPr bwMode="gray">
          <a:xfrm>
            <a:off x="4044950" y="46482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7" name="TextBox 24"/>
          <p:cNvSpPr txBox="1">
            <a:spLocks noChangeArrowheads="1"/>
          </p:cNvSpPr>
          <p:nvPr/>
        </p:nvSpPr>
        <p:spPr bwMode="auto">
          <a:xfrm>
            <a:off x="2057400" y="3733800"/>
            <a:ext cx="914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</a:pPr>
            <a:r>
              <a:rPr lang="en-US" sz="1200" b="1">
                <a:solidFill>
                  <a:schemeClr val="bg1"/>
                </a:solidFill>
              </a:rPr>
              <a:t>SUY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042025" y="3686175"/>
            <a:ext cx="815975" cy="276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r>
              <a:rPr lang="en-US" sz="1200" b="1" dirty="0">
                <a:solidFill>
                  <a:schemeClr val="bg1"/>
                </a:solidFill>
                <a:latin typeface="+mn-lt"/>
                <a:cs typeface="+mn-cs"/>
              </a:rPr>
              <a:t>SURVEY</a:t>
            </a:r>
          </a:p>
        </p:txBody>
      </p:sp>
      <p:sp>
        <p:nvSpPr>
          <p:cNvPr id="1039" name="AutoShape 3"/>
          <p:cNvSpPr>
            <a:spLocks noChangeArrowheads="1"/>
          </p:cNvSpPr>
          <p:nvPr/>
        </p:nvSpPr>
        <p:spPr bwMode="gray">
          <a:xfrm>
            <a:off x="3962400" y="1676400"/>
            <a:ext cx="908050" cy="6096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2672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IDENTIFY  TARGET MARKET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914400" y="5486400"/>
            <a:ext cx="6934200" cy="982663"/>
            <a:chOff x="838200" y="5486400"/>
            <a:chExt cx="6934200" cy="982841"/>
          </a:xfrm>
        </p:grpSpPr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1981200" y="5715000"/>
            <a:ext cx="847725" cy="609600"/>
          </p:xfrm>
          <a:graphic>
            <a:graphicData uri="http://schemas.openxmlformats.org/presentationml/2006/ole">
              <p:oleObj spid="_x0000_s1026" name="Worksheet" r:id="rId4" imgW="9204960" imgH="6621780" progId="Excel.Sheet.8">
                <p:embed/>
              </p:oleObj>
            </a:graphicData>
          </a:graphic>
        </p:graphicFrame>
        <p:pic>
          <p:nvPicPr>
            <p:cNvPr id="1047" name="Picture 11" descr="Typing Screen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553200" y="5791200"/>
              <a:ext cx="990600" cy="62071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</p:pic>
        <p:sp>
          <p:nvSpPr>
            <p:cNvPr id="1048" name="Text Box 8"/>
            <p:cNvSpPr txBox="1">
              <a:spLocks noChangeArrowheads="1"/>
            </p:cNvSpPr>
            <p:nvPr/>
          </p:nvSpPr>
          <p:spPr bwMode="auto">
            <a:xfrm>
              <a:off x="838200" y="5486400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 SEGMENTATION</a:t>
              </a:r>
            </a:p>
          </p:txBody>
        </p:sp>
        <p:sp>
          <p:nvSpPr>
            <p:cNvPr id="1049" name="Text Box 8"/>
            <p:cNvSpPr txBox="1">
              <a:spLocks noChangeArrowheads="1"/>
            </p:cNvSpPr>
            <p:nvPr/>
          </p:nvSpPr>
          <p:spPr bwMode="auto">
            <a:xfrm>
              <a:off x="5715000" y="5486400"/>
              <a:ext cx="20574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TYPING ENGINE</a:t>
              </a:r>
            </a:p>
          </p:txBody>
        </p:sp>
        <p:sp>
          <p:nvSpPr>
            <p:cNvPr id="1050" name="Text Box 8"/>
            <p:cNvSpPr txBox="1">
              <a:spLocks noChangeArrowheads="1"/>
            </p:cNvSpPr>
            <p:nvPr/>
          </p:nvSpPr>
          <p:spPr bwMode="auto">
            <a:xfrm>
              <a:off x="3200400" y="5498235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MARKETING PHRASES</a:t>
              </a:r>
            </a:p>
          </p:txBody>
        </p:sp>
        <p:pic>
          <p:nvPicPr>
            <p:cNvPr id="1051" name="Picture 1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77145" y="5701145"/>
              <a:ext cx="1178002" cy="768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30188" y="1066800"/>
            <a:ext cx="8683625" cy="73025"/>
            <a:chOff x="0" y="0"/>
            <a:chExt cx="5470" cy="46"/>
          </a:xfrm>
        </p:grpSpPr>
        <p:sp>
          <p:nvSpPr>
            <p:cNvPr id="1045" name="Rectangle 2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solidFill>
              <a:srgbClr val="262699"/>
            </a:solidFill>
            <a:ln w="12700">
              <a:solidFill>
                <a:srgbClr val="7878DE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0" hangingPunct="0"/>
              <a:endParaRPr lang="en-US"/>
            </a:p>
          </p:txBody>
        </p:sp>
        <p:sp>
          <p:nvSpPr>
            <p:cNvPr id="1046" name="Rectangle 3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/>
            </a:p>
          </p:txBody>
        </p:sp>
      </p:grpSp>
      <p:pic>
        <p:nvPicPr>
          <p:cNvPr id="1043" name="Picture 5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200" y="533400"/>
            <a:ext cx="10033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44" name="Picture 3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2819400"/>
            <a:ext cx="16764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DC109F4-8AED-4C16-BC74-09F778D85D38}" type="slidenum">
              <a:rPr lang="en-US" sz="1100"/>
              <a:pPr algn="r"/>
              <a:t>4</a:t>
            </a:fld>
            <a:endParaRPr lang="en-US" sz="1100"/>
          </a:p>
        </p:txBody>
      </p:sp>
      <p:sp>
        <p:nvSpPr>
          <p:cNvPr id="6" name="Cloud"/>
          <p:cNvSpPr>
            <a:spLocks noChangeAspect="1" noEditPoints="1" noChangeArrowheads="1"/>
          </p:cNvSpPr>
          <p:nvPr/>
        </p:nvSpPr>
        <p:spPr bwMode="auto">
          <a:xfrm>
            <a:off x="3276600" y="3040063"/>
            <a:ext cx="2286000" cy="15319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endParaRPr lang="en-US" b="1" i="1">
              <a:latin typeface="Times New Roman" pitchFamily="18" charset="0"/>
              <a:cs typeface="+mn-cs"/>
            </a:endParaRPr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gray">
          <a:xfrm>
            <a:off x="3962400" y="25908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000" y="2251075"/>
            <a:ext cx="49530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DEVELOP SURVEY  QUESTIONS</a:t>
            </a: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6934200" y="3886200"/>
            <a:ext cx="2590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/>
            <a:r>
              <a:rPr lang="en-US" b="1"/>
              <a:t>Potential Students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14400" y="5145088"/>
            <a:ext cx="7162800" cy="341312"/>
          </a:xfrm>
          <a:prstGeom prst="rect">
            <a:avLst/>
          </a:prstGeom>
          <a:noFill/>
          <a:ln w="9525" algn="ctr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cs typeface="+mn-cs"/>
              </a:rPr>
              <a:t>ANALYZED SURVEY RESULTS → Addressable Minds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971800" y="3462338"/>
            <a:ext cx="2819400" cy="728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INTERNET</a:t>
            </a:r>
          </a:p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 IdeaMap™</a:t>
            </a:r>
          </a:p>
        </p:txBody>
      </p:sp>
      <p:sp>
        <p:nvSpPr>
          <p:cNvPr id="15369" name="AutoShape 13"/>
          <p:cNvSpPr>
            <a:spLocks noChangeArrowheads="1"/>
          </p:cNvSpPr>
          <p:nvPr/>
        </p:nvSpPr>
        <p:spPr bwMode="auto">
          <a:xfrm>
            <a:off x="5715000" y="3552825"/>
            <a:ext cx="1443038" cy="561975"/>
          </a:xfrm>
          <a:prstGeom prst="leftRightArrow">
            <a:avLst>
              <a:gd name="adj1" fmla="val 50000"/>
              <a:gd name="adj2" fmla="val 51356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5370" name="AutoShape 14"/>
          <p:cNvSpPr>
            <a:spLocks noChangeArrowheads="1"/>
          </p:cNvSpPr>
          <p:nvPr/>
        </p:nvSpPr>
        <p:spPr bwMode="gray">
          <a:xfrm>
            <a:off x="4044950" y="46482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5371" name="TextBox 24"/>
          <p:cNvSpPr txBox="1">
            <a:spLocks noChangeArrowheads="1"/>
          </p:cNvSpPr>
          <p:nvPr/>
        </p:nvSpPr>
        <p:spPr bwMode="auto">
          <a:xfrm>
            <a:off x="2057400" y="3733800"/>
            <a:ext cx="914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</a:pPr>
            <a:r>
              <a:rPr lang="en-US" sz="1200" b="1">
                <a:solidFill>
                  <a:schemeClr val="bg1"/>
                </a:solidFill>
              </a:rPr>
              <a:t>SUY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042025" y="3686175"/>
            <a:ext cx="815975" cy="276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r>
              <a:rPr lang="en-US" sz="1200" b="1" dirty="0">
                <a:solidFill>
                  <a:schemeClr val="bg1"/>
                </a:solidFill>
                <a:latin typeface="+mn-lt"/>
                <a:cs typeface="+mn-cs"/>
              </a:rPr>
              <a:t>SURVEY</a:t>
            </a:r>
          </a:p>
        </p:txBody>
      </p:sp>
      <p:sp>
        <p:nvSpPr>
          <p:cNvPr id="15373" name="AutoShape 3"/>
          <p:cNvSpPr>
            <a:spLocks noChangeArrowheads="1"/>
          </p:cNvSpPr>
          <p:nvPr/>
        </p:nvSpPr>
        <p:spPr bwMode="gray">
          <a:xfrm>
            <a:off x="3962400" y="1676400"/>
            <a:ext cx="908050" cy="6096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2672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IDENTIFY  TARGET MARKET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30188" y="1066800"/>
            <a:ext cx="8683625" cy="73025"/>
            <a:chOff x="0" y="0"/>
            <a:chExt cx="5470" cy="46"/>
          </a:xfrm>
        </p:grpSpPr>
        <p:sp>
          <p:nvSpPr>
            <p:cNvPr id="15383" name="Rectangle 2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solidFill>
              <a:srgbClr val="262699"/>
            </a:solidFill>
            <a:ln w="12700">
              <a:solidFill>
                <a:srgbClr val="7878DE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0" hangingPunct="0"/>
              <a:endParaRPr lang="en-US"/>
            </a:p>
          </p:txBody>
        </p:sp>
        <p:sp>
          <p:nvSpPr>
            <p:cNvPr id="15384" name="Rectangle 3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/>
            </a:p>
          </p:txBody>
        </p:sp>
      </p:grpSp>
      <p:pic>
        <p:nvPicPr>
          <p:cNvPr id="15376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33400"/>
            <a:ext cx="10033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377" name="Text Box 30"/>
          <p:cNvSpPr txBox="1">
            <a:spLocks noChangeArrowheads="1"/>
          </p:cNvSpPr>
          <p:nvPr/>
        </p:nvSpPr>
        <p:spPr bwMode="auto">
          <a:xfrm>
            <a:off x="762000" y="5715000"/>
            <a:ext cx="2209800" cy="376238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Conjoint analysis</a:t>
            </a:r>
          </a:p>
        </p:txBody>
      </p:sp>
      <p:sp>
        <p:nvSpPr>
          <p:cNvPr id="15378" name="Text Box 31"/>
          <p:cNvSpPr txBox="1">
            <a:spLocks noChangeArrowheads="1"/>
          </p:cNvSpPr>
          <p:nvPr/>
        </p:nvSpPr>
        <p:spPr bwMode="auto">
          <a:xfrm>
            <a:off x="3276600" y="5562600"/>
            <a:ext cx="2514600" cy="650875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Ordinary Least Squares Regression</a:t>
            </a:r>
          </a:p>
        </p:txBody>
      </p:sp>
      <p:sp>
        <p:nvSpPr>
          <p:cNvPr id="15379" name="Text Box 32"/>
          <p:cNvSpPr txBox="1">
            <a:spLocks noChangeArrowheads="1"/>
          </p:cNvSpPr>
          <p:nvPr/>
        </p:nvSpPr>
        <p:spPr bwMode="auto">
          <a:xfrm>
            <a:off x="6019800" y="5562600"/>
            <a:ext cx="2438400" cy="650875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Discriminant Function Analysis</a:t>
            </a:r>
          </a:p>
        </p:txBody>
      </p:sp>
      <p:sp>
        <p:nvSpPr>
          <p:cNvPr id="15380" name="Text Box 33"/>
          <p:cNvSpPr txBox="1">
            <a:spLocks noChangeArrowheads="1"/>
          </p:cNvSpPr>
          <p:nvPr/>
        </p:nvSpPr>
        <p:spPr bwMode="auto">
          <a:xfrm>
            <a:off x="5334000" y="4191000"/>
            <a:ext cx="2209800" cy="59055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Experimental Design – Stimulus/Response</a:t>
            </a:r>
          </a:p>
        </p:txBody>
      </p:sp>
      <p:pic>
        <p:nvPicPr>
          <p:cNvPr id="15381" name="Picture 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2667000"/>
            <a:ext cx="16764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1"/>
          <p:cNvSpPr txBox="1">
            <a:spLocks/>
          </p:cNvSpPr>
          <p:nvPr/>
        </p:nvSpPr>
        <p:spPr>
          <a:xfrm>
            <a:off x="381000" y="-76200"/>
            <a:ext cx="87630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Create Addressable Minds messaging for potential students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 txBox="1">
            <a:spLocks noGrp="1"/>
          </p:cNvSpPr>
          <p:nvPr/>
        </p:nvSpPr>
        <p:spPr bwMode="auto">
          <a:xfrm>
            <a:off x="70866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6689879-CFD9-4089-9A4A-EA84BA734E0A}" type="slidenum">
              <a:rPr lang="en-US" sz="1100"/>
              <a:pPr algn="r"/>
              <a:t>5</a:t>
            </a:fld>
            <a:endParaRPr lang="en-US" sz="110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7DC3"/>
                </a:solidFill>
              </a:rPr>
              <a:t>The </a:t>
            </a:r>
            <a:r>
              <a:rPr lang="en-US" sz="2400" b="1" dirty="0" smtClean="0">
                <a:solidFill>
                  <a:srgbClr val="007DC3"/>
                </a:solidFill>
              </a:rPr>
              <a:t>Addressable Mind </a:t>
            </a:r>
            <a:r>
              <a:rPr lang="en-US" sz="2400" b="1" dirty="0">
                <a:solidFill>
                  <a:srgbClr val="007DC3"/>
                </a:solidFill>
              </a:rPr>
              <a:t>Study begins with an orientation screen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15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09600"/>
            <a:ext cx="8534400" cy="5715000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1600200" y="2743200"/>
            <a:ext cx="15240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304800" y="25908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Rating </a:t>
            </a:r>
          </a:p>
          <a:p>
            <a:pPr algn="ctr"/>
            <a:r>
              <a:rPr lang="en-US" b="1" dirty="0" smtClean="0"/>
              <a:t>questions</a:t>
            </a:r>
            <a:endParaRPr lang="en-US" b="1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1143000" y="3200400"/>
            <a:ext cx="914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/>
          </p:cNvSpPr>
          <p:nvPr/>
        </p:nvSpPr>
        <p:spPr bwMode="auto">
          <a:xfrm>
            <a:off x="7239000" y="640080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85C7C18-545A-43C6-8173-BD46BCD8BDDA}" type="slidenum">
              <a:rPr lang="en-US" sz="1100"/>
              <a:pPr algn="r"/>
              <a:t>6</a:t>
            </a:fld>
            <a:endParaRPr lang="en-US" sz="1100"/>
          </a:p>
        </p:txBody>
      </p:sp>
      <p:sp>
        <p:nvSpPr>
          <p:cNvPr id="10" name="Rectangle 9"/>
          <p:cNvSpPr/>
          <p:nvPr/>
        </p:nvSpPr>
        <p:spPr>
          <a:xfrm>
            <a:off x="76200" y="152400"/>
            <a:ext cx="609600" cy="60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" y="0"/>
            <a:ext cx="88392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rgbClr val="007DC3"/>
                </a:solidFill>
              </a:rPr>
              <a:t>Each respondent evaluates </a:t>
            </a:r>
            <a:r>
              <a:rPr lang="en-US" sz="2000" b="1" dirty="0" smtClean="0">
                <a:solidFill>
                  <a:srgbClr val="007DC3"/>
                </a:solidFill>
              </a:rPr>
              <a:t>48 (6x6) or 40 (4x6) </a:t>
            </a:r>
            <a:r>
              <a:rPr lang="en-US" sz="2000" b="1" dirty="0">
                <a:solidFill>
                  <a:srgbClr val="007DC3"/>
                </a:solidFill>
              </a:rPr>
              <a:t>unique combinations of elements</a:t>
            </a:r>
          </a:p>
          <a:p>
            <a:pPr algn="ctr">
              <a:defRPr/>
            </a:pPr>
            <a:r>
              <a:rPr lang="en-US" sz="2000" b="1" dirty="0" smtClean="0">
                <a:solidFill>
                  <a:srgbClr val="007DC3"/>
                </a:solidFill>
              </a:rPr>
              <a:t>First measures overall interest</a:t>
            </a:r>
            <a:endParaRPr lang="en-US" sz="2000" b="1" dirty="0">
              <a:solidFill>
                <a:srgbClr val="007DC3"/>
              </a:solidFill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838200"/>
            <a:ext cx="8534400" cy="5486399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cxnSp>
        <p:nvCxnSpPr>
          <p:cNvPr id="18" name="Straight Arrow Connector 17"/>
          <p:cNvCxnSpPr/>
          <p:nvPr/>
        </p:nvCxnSpPr>
        <p:spPr>
          <a:xfrm rot="5400000" flipH="1" flipV="1">
            <a:off x="4000103" y="3390503"/>
            <a:ext cx="1294606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4038600" y="4126468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Elements (3-4 per screen)</a:t>
            </a:r>
            <a:endParaRPr lang="en-US" b="1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2362200" y="5029200"/>
            <a:ext cx="10668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6"/>
          <p:cNvSpPr txBox="1">
            <a:spLocks noChangeArrowheads="1"/>
          </p:cNvSpPr>
          <p:nvPr/>
        </p:nvSpPr>
        <p:spPr bwMode="auto">
          <a:xfrm>
            <a:off x="2133600" y="3810000"/>
            <a:ext cx="144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Rating question # 1</a:t>
            </a:r>
            <a:endParaRPr lang="en-US" b="1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7009607" y="4952207"/>
            <a:ext cx="609599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6629400" y="3657600"/>
            <a:ext cx="1447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Anchor Description and Scale</a:t>
            </a:r>
            <a:endParaRPr lang="en-US" b="1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C5EE3C1-E051-478C-A700-8BD5EF2F47A6}" type="slidenum">
              <a:rPr lang="en-US" sz="1100"/>
              <a:pPr algn="r"/>
              <a:t>7</a:t>
            </a:fld>
            <a:endParaRPr lang="en-US" sz="1100"/>
          </a:p>
        </p:txBody>
      </p:sp>
      <p:sp>
        <p:nvSpPr>
          <p:cNvPr id="23555" name="Slide Number Placeholder 3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7C6CD92-5CF3-447C-A4B1-5282B28A04B2}" type="slidenum">
              <a:rPr lang="en-US" sz="1100"/>
              <a:pPr algn="r"/>
              <a:t>7</a:t>
            </a:fld>
            <a:endParaRPr lang="en-US" sz="1100"/>
          </a:p>
        </p:txBody>
      </p:sp>
      <p:sp>
        <p:nvSpPr>
          <p:cNvPr id="10" name="Rectangle 9"/>
          <p:cNvSpPr/>
          <p:nvPr/>
        </p:nvSpPr>
        <p:spPr>
          <a:xfrm>
            <a:off x="76200" y="152400"/>
            <a:ext cx="609600" cy="60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355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4363"/>
            <a:ext cx="85344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0" y="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7DC3"/>
                </a:solidFill>
              </a:rPr>
              <a:t>Then </a:t>
            </a:r>
            <a:r>
              <a:rPr lang="en-US" sz="2400" b="1" dirty="0" smtClean="0">
                <a:solidFill>
                  <a:srgbClr val="007DC3"/>
                </a:solidFill>
              </a:rPr>
              <a:t>identifies </a:t>
            </a:r>
            <a:r>
              <a:rPr lang="en-US" sz="2400" b="1" dirty="0">
                <a:solidFill>
                  <a:srgbClr val="007DC3"/>
                </a:solidFill>
              </a:rPr>
              <a:t>a single emotion</a:t>
            </a:r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4038600" y="3516868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Elements</a:t>
            </a:r>
            <a:endParaRPr lang="en-US" b="1" dirty="0"/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905000" y="34290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Rating question # 2</a:t>
            </a:r>
            <a:endParaRPr lang="en-US" b="1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2248694" y="4685506"/>
            <a:ext cx="9906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152900" y="2933700"/>
            <a:ext cx="9906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6971505" y="4761706"/>
            <a:ext cx="9906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6"/>
          <p:cNvSpPr txBox="1">
            <a:spLocks noChangeArrowheads="1"/>
          </p:cNvSpPr>
          <p:nvPr/>
        </p:nvSpPr>
        <p:spPr bwMode="auto">
          <a:xfrm>
            <a:off x="6858000" y="3669268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Emotions</a:t>
            </a:r>
            <a:endParaRPr lang="en-US" b="1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Conjoint Analysis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89154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Quantitative method of marketing research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Determine how people value different features that make up a product/service. What combination is most appealing?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Rather than directly asking respondents what they prefer in a product, or what attributes they find important…. we evaluate multiple product features on each vignette (screen).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What is a Rating Question (1 of 3)?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832515"/>
            <a:ext cx="8839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It is the main question asked throughout the survey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Questions on which your concepts will be rated by survey-takers/consumers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Maximum two rating questions per survey: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		1st – Interest  and  2nd – Emotions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190999"/>
            <a:ext cx="4343400" cy="213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9920" b="41143"/>
          <a:stretch>
            <a:fillRect/>
          </a:stretch>
        </p:blipFill>
        <p:spPr bwMode="auto">
          <a:xfrm>
            <a:off x="533400" y="6400800"/>
            <a:ext cx="1389354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893</Words>
  <Application>Microsoft Office PowerPoint</Application>
  <PresentationFormat>On-screen Show (4:3)</PresentationFormat>
  <Paragraphs>177</Paragraphs>
  <Slides>18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Worksheet</vt:lpstr>
      <vt:lpstr>Slide 1</vt:lpstr>
      <vt:lpstr>Slide 2</vt:lpstr>
      <vt:lpstr>Create Addressable Minds messaging for potential students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Addressable Minds messaging for potential students</dc:title>
  <dc:creator>Shternberg</dc:creator>
  <cp:lastModifiedBy>Steve Onufrey</cp:lastModifiedBy>
  <cp:revision>79</cp:revision>
  <dcterms:created xsi:type="dcterms:W3CDTF">2011-03-03T16:38:14Z</dcterms:created>
  <dcterms:modified xsi:type="dcterms:W3CDTF">2013-10-21T23:15:57Z</dcterms:modified>
</cp:coreProperties>
</file>